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466" r:id="rId4"/>
    <p:sldId id="304" r:id="rId5"/>
    <p:sldId id="303" r:id="rId6"/>
    <p:sldId id="302" r:id="rId7"/>
    <p:sldId id="301" r:id="rId8"/>
    <p:sldId id="300" r:id="rId9"/>
    <p:sldId id="467" r:id="rId10"/>
    <p:sldId id="298" r:id="rId11"/>
    <p:sldId id="297" r:id="rId12"/>
    <p:sldId id="468" r:id="rId13"/>
    <p:sldId id="296" r:id="rId14"/>
    <p:sldId id="295" r:id="rId15"/>
    <p:sldId id="294" r:id="rId16"/>
    <p:sldId id="293" r:id="rId17"/>
    <p:sldId id="292" r:id="rId18"/>
    <p:sldId id="290" r:id="rId19"/>
    <p:sldId id="289" r:id="rId20"/>
    <p:sldId id="288" r:id="rId21"/>
    <p:sldId id="287" r:id="rId22"/>
    <p:sldId id="286" r:id="rId23"/>
    <p:sldId id="285" r:id="rId24"/>
    <p:sldId id="284" r:id="rId25"/>
    <p:sldId id="283" r:id="rId26"/>
    <p:sldId id="282" r:id="rId27"/>
    <p:sldId id="281" r:id="rId28"/>
    <p:sldId id="280" r:id="rId29"/>
    <p:sldId id="279" r:id="rId30"/>
    <p:sldId id="278" r:id="rId31"/>
    <p:sldId id="277" r:id="rId32"/>
    <p:sldId id="469" r:id="rId33"/>
    <p:sldId id="276" r:id="rId34"/>
    <p:sldId id="275" r:id="rId35"/>
    <p:sldId id="274" r:id="rId36"/>
    <p:sldId id="273" r:id="rId37"/>
    <p:sldId id="272" r:id="rId38"/>
    <p:sldId id="271" r:id="rId39"/>
    <p:sldId id="270" r:id="rId40"/>
    <p:sldId id="269" r:id="rId41"/>
    <p:sldId id="470" r:id="rId42"/>
    <p:sldId id="268" r:id="rId43"/>
    <p:sldId id="267" r:id="rId44"/>
    <p:sldId id="266" r:id="rId45"/>
    <p:sldId id="265" r:id="rId46"/>
    <p:sldId id="471" r:id="rId47"/>
    <p:sldId id="472" r:id="rId48"/>
    <p:sldId id="473" r:id="rId49"/>
    <p:sldId id="264" r:id="rId50"/>
    <p:sldId id="474" r:id="rId51"/>
    <p:sldId id="475" r:id="rId52"/>
    <p:sldId id="476" r:id="rId53"/>
    <p:sldId id="477" r:id="rId54"/>
    <p:sldId id="478" r:id="rId55"/>
    <p:sldId id="479" r:id="rId56"/>
    <p:sldId id="480" r:id="rId57"/>
    <p:sldId id="481" r:id="rId58"/>
    <p:sldId id="482" r:id="rId59"/>
    <p:sldId id="483" r:id="rId60"/>
    <p:sldId id="484" r:id="rId61"/>
    <p:sldId id="263" r:id="rId62"/>
    <p:sldId id="485" r:id="rId63"/>
    <p:sldId id="486" r:id="rId64"/>
    <p:sldId id="487" r:id="rId65"/>
    <p:sldId id="488" r:id="rId66"/>
    <p:sldId id="489" r:id="rId67"/>
    <p:sldId id="490" r:id="rId68"/>
    <p:sldId id="491" r:id="rId69"/>
    <p:sldId id="492" r:id="rId70"/>
    <p:sldId id="493" r:id="rId71"/>
    <p:sldId id="494" r:id="rId72"/>
    <p:sldId id="262" r:id="rId73"/>
    <p:sldId id="495" r:id="rId74"/>
    <p:sldId id="496" r:id="rId75"/>
    <p:sldId id="497" r:id="rId76"/>
    <p:sldId id="498" r:id="rId77"/>
    <p:sldId id="261" r:id="rId78"/>
    <p:sldId id="499" r:id="rId79"/>
    <p:sldId id="500" r:id="rId80"/>
    <p:sldId id="501" r:id="rId81"/>
    <p:sldId id="502" r:id="rId82"/>
    <p:sldId id="503" r:id="rId83"/>
    <p:sldId id="504" r:id="rId84"/>
    <p:sldId id="505" r:id="rId85"/>
    <p:sldId id="260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4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6"/>
    <p:restoredTop sz="94647"/>
  </p:normalViewPr>
  <p:slideViewPr>
    <p:cSldViewPr snapToGrid="0" snapToObjects="1">
      <p:cViewPr varScale="1">
        <p:scale>
          <a:sx n="137" d="100"/>
          <a:sy n="137" d="100"/>
        </p:scale>
        <p:origin x="232" y="384"/>
      </p:cViewPr>
      <p:guideLst>
        <p:guide orient="horz" pos="2160"/>
        <p:guide pos="3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553E2-D670-E122-600E-9B3C8E2AC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3A9F83-1502-EA1D-8D0D-AE020E8D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790C9-F211-881F-134B-358BB7FA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A4FA84-668F-3086-9972-33A2D649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B4412-CFA1-6B63-20A1-381B1540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980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8130F-EAB3-FD8D-BC30-92D01245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0AEBFF-4B7F-3861-9D80-F3204935A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D459E0-82DB-BD41-B9FD-30383FB2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1DB28-A0B2-2B93-C742-976FADB47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613ECD-C057-9ABC-488C-282B94A4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17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1F2C90-46F6-F290-2CF0-880D11436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8B71E7-FF21-A1D4-8039-419CDB97C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D7C9D-C3A8-3096-6B6D-0E82440D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078A1-1E33-9C56-9E84-27C8B9D9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F3D6E8-9440-7ACC-D22A-71746FC95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92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00FB9-0B36-C85E-E26A-6A9466EC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5D63DA-2F1B-20A7-5B6A-8E8F1911C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752DC9-90A6-9384-7A0C-46C039C7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40E651-49D4-BB13-F1FD-E6B29EBA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7A9C4A-A0CF-90FD-976D-8128771A3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011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6FB7D-267D-F661-04DD-D312F27B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CC913-74F1-3FB1-B4DB-6B7534566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95CC1-77AE-5ED5-64C3-EB82BCC7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0AAD2F-2D36-065D-1342-E9CD5F11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07FA0-9AAA-C14C-C182-00FD4EE1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63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DBBDA-2925-094B-F80D-16EED71C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D41074-DCC6-6173-C204-DB3189ED3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FE43D9-A4FE-A6FA-E21D-6A79ABB19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601557-6C52-4197-2334-CFFB736F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472B6D-EF53-818E-4D62-A0C18844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5B8EAE-D520-8E0F-8A03-7B17C325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246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773BF-2766-BDBD-9269-921867F99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CECB8E-0BB7-CC64-ACCD-C02513D06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FA37BF-22F7-C3A8-9CA5-AA6FEAB74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AF1E8B-807F-6E06-D165-60CD19009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890D5D-B5D6-C6B1-79AF-3C5B155FA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EB9BF7-23A9-01B8-E795-B8751259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43E915-2087-682B-8AE1-BE550EC7D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406E9A-62B2-BE18-AE15-F9C31A74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98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4F41D-0DBA-8895-4186-1BC220D4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3B93A2-B46E-EF1C-25C3-38FA1B5E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416D5D-DD1B-358B-0182-C1EA31E6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9EF5CB-35AF-E6F0-0DED-9FFFDD20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227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41061F-AA0B-01C3-7E1D-04636195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07F87D-29A3-E843-D44C-48BBF891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4140FD-8F4C-A955-E129-0C147A47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22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88857-4B53-9FFA-2CDA-C2D312EB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704FC-0BC3-92EB-16D5-306F0FE2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130F2E-5644-FE50-3EB9-CC3623A81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AD32AC-1AA8-D7AC-6DFB-1418DDC8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07EDED-A5B3-DCC4-D415-E9EF95F8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4FA2C0-76FD-2AF8-9843-53387645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73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FBAAC-29C6-462D-5CF9-98A8A171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8B277C-CB17-BBCB-1A43-8DCA3BE00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CD8CE0-EC0A-3599-E0DB-8ABA871A7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1B9EC-5419-D095-0EF7-623DF0E4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9C8E5E-E095-A0C4-006B-36E377A36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DCBB12-69F3-E91D-68E4-465607E0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511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B87329-8FA8-1F9B-2E45-4415AF6B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92E294-771F-3062-8B5C-0E6A17B16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8F7E46-A5AF-9B87-F72C-69D5E432C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A7AD2-31F2-C54C-B3E2-35C0662FDC21}" type="datetimeFigureOut">
              <a:rPr kumimoji="1" lang="zh-CN" altLang="en-US" smtClean="0"/>
              <a:t>2025/2/11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D8EEAB-2FEE-62D9-AB32-B8A23CBF1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D8426-FE48-740D-2506-97E528D1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CE64-7D45-0B4B-93E8-126967413D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776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F7AF0-ED20-9C12-C070-9F1FDD4B6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" dirty="0"/>
              <a:t>图解</a:t>
            </a:r>
            <a:r>
              <a:rPr kumimoji="1" lang="zh-CN" altLang="en-US" dirty="0"/>
              <a:t>机器学习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A36929-CB9D-50F1-FE95-226974D55826}"/>
              </a:ext>
            </a:extLst>
          </p:cNvPr>
          <p:cNvSpPr txBox="1"/>
          <p:nvPr/>
        </p:nvSpPr>
        <p:spPr>
          <a:xfrm>
            <a:off x="5327780" y="3685591"/>
            <a:ext cx="1564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胡志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2024</a:t>
            </a:r>
            <a:r>
              <a:rPr kumimoji="1" lang="zh-CN" altLang="en-US" dirty="0"/>
              <a:t> 年 </a:t>
            </a:r>
            <a:r>
              <a:rPr kumimoji="1" lang="en-US" altLang="zh-CN" dirty="0"/>
              <a:t>12</a:t>
            </a:r>
            <a:r>
              <a:rPr kumimoji="1" lang="zh-CN" altLang="en-US" dirty="0"/>
              <a:t> 月</a:t>
            </a:r>
          </a:p>
        </p:txBody>
      </p:sp>
    </p:spTree>
    <p:extLst>
      <p:ext uri="{BB962C8B-B14F-4D97-AF65-F5344CB8AC3E}">
        <p14:creationId xmlns:p14="http://schemas.microsoft.com/office/powerpoint/2010/main" val="182320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4EDB73-2BBD-8F07-59E9-9271C90E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0" y="2711500"/>
            <a:ext cx="10036629" cy="2492853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82E0FD47-F0BD-57D4-CCB3-E1A55098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3.1</a:t>
            </a:r>
            <a:r>
              <a:rPr kumimoji="1" lang="zh-CN" altLang="en-US" dirty="0"/>
              <a:t> 最小二乘学习法</a:t>
            </a:r>
          </a:p>
        </p:txBody>
      </p:sp>
    </p:spTree>
    <p:extLst>
      <p:ext uri="{BB962C8B-B14F-4D97-AF65-F5344CB8AC3E}">
        <p14:creationId xmlns:p14="http://schemas.microsoft.com/office/powerpoint/2010/main" val="103201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6970A7-3A72-D527-0908-9F722D7E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49" y="1753271"/>
            <a:ext cx="8786325" cy="4771883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E1B499-775F-F80E-4637-6A19745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3.1</a:t>
            </a:r>
            <a:r>
              <a:rPr kumimoji="1" lang="zh-CN" altLang="en-US" dirty="0"/>
              <a:t> 最小二乘学习法</a:t>
            </a:r>
          </a:p>
        </p:txBody>
      </p:sp>
    </p:spTree>
    <p:extLst>
      <p:ext uri="{BB962C8B-B14F-4D97-AF65-F5344CB8AC3E}">
        <p14:creationId xmlns:p14="http://schemas.microsoft.com/office/powerpoint/2010/main" val="27340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0CE1B499-775F-F80E-4637-6A19745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3.2</a:t>
            </a:r>
            <a:r>
              <a:rPr kumimoji="1" lang="zh-CN" altLang="en-US" dirty="0"/>
              <a:t> 最小二乘解的性质</a:t>
            </a:r>
          </a:p>
        </p:txBody>
      </p:sp>
    </p:spTree>
    <p:extLst>
      <p:ext uri="{BB962C8B-B14F-4D97-AF65-F5344CB8AC3E}">
        <p14:creationId xmlns:p14="http://schemas.microsoft.com/office/powerpoint/2010/main" val="90866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A36FAD-D51F-DAE8-9480-D796631D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5" y="1697022"/>
            <a:ext cx="7338368" cy="4974365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A32B8D0B-A8D3-9231-488B-6394386F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3.3</a:t>
            </a:r>
            <a:r>
              <a:rPr kumimoji="1" lang="zh-CN" altLang="en-US" dirty="0"/>
              <a:t> 大规模数据的学习算法</a:t>
            </a:r>
          </a:p>
        </p:txBody>
      </p:sp>
    </p:spTree>
    <p:extLst>
      <p:ext uri="{BB962C8B-B14F-4D97-AF65-F5344CB8AC3E}">
        <p14:creationId xmlns:p14="http://schemas.microsoft.com/office/powerpoint/2010/main" val="144848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FDE27C-B000-5BE4-E49B-6390BE90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6" y="2531604"/>
            <a:ext cx="6904893" cy="29921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4A6974-0541-FA64-691A-15FB6F1F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394" y="1110343"/>
            <a:ext cx="4188441" cy="533711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3B55E14-D6E8-C19C-7B1D-BC16F39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3.3</a:t>
            </a:r>
            <a:r>
              <a:rPr kumimoji="1" lang="zh-CN" altLang="en-US" dirty="0"/>
              <a:t> 大规模数据的学习算法</a:t>
            </a:r>
          </a:p>
        </p:txBody>
      </p:sp>
    </p:spTree>
    <p:extLst>
      <p:ext uri="{BB962C8B-B14F-4D97-AF65-F5344CB8AC3E}">
        <p14:creationId xmlns:p14="http://schemas.microsoft.com/office/powerpoint/2010/main" val="1350051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C1DBE3-CBCC-3558-5B28-596E5040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37" y="1927527"/>
            <a:ext cx="7231225" cy="431132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8D81797-18B4-EB41-83A8-DDB19BC0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</a:p>
        </p:txBody>
      </p:sp>
    </p:spTree>
    <p:extLst>
      <p:ext uri="{BB962C8B-B14F-4D97-AF65-F5344CB8AC3E}">
        <p14:creationId xmlns:p14="http://schemas.microsoft.com/office/powerpoint/2010/main" val="2800226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40E183-EFC1-FC2E-410A-86E12DD8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68" y="1847462"/>
            <a:ext cx="4969839" cy="39001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826C02-827A-16A9-969E-DA7501CF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666" y="1922105"/>
            <a:ext cx="6238895" cy="4320073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976F020-2940-446B-0C69-5CC7C970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4.1</a:t>
            </a:r>
            <a:r>
              <a:rPr kumimoji="1" lang="zh-CN" altLang="en-US" dirty="0"/>
              <a:t> 部分空间约束的最小二乘学习法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04CE6E-8C63-FB4C-33D6-ABE888D8CE1C}"/>
              </a:ext>
            </a:extLst>
          </p:cNvPr>
          <p:cNvCxnSpPr>
            <a:cxnSpLocks/>
          </p:cNvCxnSpPr>
          <p:nvPr/>
        </p:nvCxnSpPr>
        <p:spPr>
          <a:xfrm>
            <a:off x="2429806" y="4452584"/>
            <a:ext cx="194968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5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D34F5B-999D-FBE9-AF69-2622AB7B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9" y="1850506"/>
            <a:ext cx="6700487" cy="476489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2E78B17-EA78-E11C-B705-E40CEE6B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4.2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2</a:t>
            </a:r>
            <a:r>
              <a:rPr kumimoji="1" lang="zh-CN" altLang="en-US" dirty="0"/>
              <a:t>约束的最小二乘学习法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BFBFD6-0635-9B8F-65D3-8E0AB4C1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497" y="1748055"/>
            <a:ext cx="4470111" cy="3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2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8F9B78-CF4A-40DF-EC7C-C31DC6E2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2004993"/>
            <a:ext cx="3713973" cy="7794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3B874B-BC38-BDE7-3471-59E642F75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03" y="1862276"/>
            <a:ext cx="7237445" cy="378115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A6FEBE3-B09D-76AF-8C3F-32DE1E83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4.2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2</a:t>
            </a:r>
            <a:r>
              <a:rPr kumimoji="1" lang="zh-CN" altLang="en-US" dirty="0"/>
              <a:t>约束的最小二乘学习法</a:t>
            </a:r>
          </a:p>
        </p:txBody>
      </p:sp>
    </p:spTree>
    <p:extLst>
      <p:ext uri="{BB962C8B-B14F-4D97-AF65-F5344CB8AC3E}">
        <p14:creationId xmlns:p14="http://schemas.microsoft.com/office/powerpoint/2010/main" val="79217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0080B0-E453-2104-02AF-C6497E38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32" y="2304661"/>
            <a:ext cx="4956378" cy="30324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EDB887-81A2-123C-3E6B-7866EDEFE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310" y="2071396"/>
            <a:ext cx="6353482" cy="333843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BECFB7A-F2FF-913F-A311-C315C44F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4.2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2</a:t>
            </a:r>
            <a:r>
              <a:rPr kumimoji="1" lang="zh-CN" altLang="en-US" dirty="0"/>
              <a:t>约束的最小二乘学习法</a:t>
            </a:r>
          </a:p>
        </p:txBody>
      </p:sp>
    </p:spTree>
    <p:extLst>
      <p:ext uri="{BB962C8B-B14F-4D97-AF65-F5344CB8AC3E}">
        <p14:creationId xmlns:p14="http://schemas.microsoft.com/office/powerpoint/2010/main" val="372282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162271-8F1E-3016-ED2E-9C9BDD11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1921076"/>
            <a:ext cx="10269894" cy="3182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2F85A4-E0EE-73CE-2F52-7984F96F12C9}"/>
              </a:ext>
            </a:extLst>
          </p:cNvPr>
          <p:cNvSpPr txBox="1"/>
          <p:nvPr/>
        </p:nvSpPr>
        <p:spPr>
          <a:xfrm>
            <a:off x="858416" y="5533054"/>
            <a:ext cx="581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机器学习的种类参考李宏毅的机器学习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年春季课程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60212E8-E9A3-9D9C-F856-3C7185D3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第一章 什么是机器学习</a:t>
            </a:r>
            <a:br>
              <a:rPr kumimoji="1" lang="en-US" altLang="zh-CN" dirty="0"/>
            </a:br>
            <a:r>
              <a:rPr kumimoji="1" lang="en-US" altLang="zh-CN" dirty="0"/>
              <a:t>1.1</a:t>
            </a:r>
            <a:r>
              <a:rPr kumimoji="1" lang="zh-CN" altLang="en-US" dirty="0"/>
              <a:t> 学习的种类</a:t>
            </a:r>
          </a:p>
        </p:txBody>
      </p:sp>
    </p:spTree>
    <p:extLst>
      <p:ext uri="{BB962C8B-B14F-4D97-AF65-F5344CB8AC3E}">
        <p14:creationId xmlns:p14="http://schemas.microsoft.com/office/powerpoint/2010/main" val="2620585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26C5C07-E37A-9183-8AE1-8315625F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4.3</a:t>
            </a:r>
            <a:r>
              <a:rPr kumimoji="1" lang="zh-CN" altLang="en-US" dirty="0"/>
              <a:t> 模型选择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BA225C-A3FE-4734-BEFC-21DB6A3E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" y="1761533"/>
            <a:ext cx="5459555" cy="44806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4E1714-C937-D359-D11E-26904A50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45" y="1221318"/>
            <a:ext cx="3530950" cy="54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8EBB725-3F3D-379A-0334-7D96EC43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4.3</a:t>
            </a:r>
            <a:r>
              <a:rPr kumimoji="1" lang="zh-CN" altLang="en-US" dirty="0"/>
              <a:t> 模型选择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04118E-A864-62DC-69FD-EEE41C05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86" y="1287623"/>
            <a:ext cx="3713732" cy="54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2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D5BE91-4CEA-FB61-8C87-B37B8515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4.3</a:t>
            </a:r>
            <a:r>
              <a:rPr kumimoji="1" lang="zh-CN" altLang="en-US" dirty="0"/>
              <a:t> 模型选择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FEC040-E6B5-705C-C204-4A0597FB0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993" y="1156995"/>
            <a:ext cx="3333365" cy="55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9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A442953-C5A5-8BCA-7117-F6FC44A4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第四章 带有约束条件的最小二乘法</a:t>
            </a:r>
            <a:br>
              <a:rPr kumimoji="1" lang="en-US" altLang="zh-CN" dirty="0"/>
            </a:br>
            <a:r>
              <a:rPr kumimoji="1" lang="en-US" altLang="zh-CN" dirty="0"/>
              <a:t>4.3</a:t>
            </a:r>
            <a:r>
              <a:rPr kumimoji="1" lang="zh-CN" altLang="en-US" dirty="0"/>
              <a:t> 模型选择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BD48C1-5EF5-1A9C-E0F5-209C2F644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784" y="1069589"/>
            <a:ext cx="5159828" cy="55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51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7A622-644F-D55F-CF69-B30482B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84" y="1698171"/>
            <a:ext cx="9456440" cy="5054433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4808C0F-3B8D-B945-E6F8-F0B61997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</a:p>
        </p:txBody>
      </p:sp>
    </p:spTree>
    <p:extLst>
      <p:ext uri="{BB962C8B-B14F-4D97-AF65-F5344CB8AC3E}">
        <p14:creationId xmlns:p14="http://schemas.microsoft.com/office/powerpoint/2010/main" val="3936898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4E93FE-422E-CE06-38C4-8261A543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8" y="2267497"/>
            <a:ext cx="5822604" cy="41333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F2EB62-F468-1365-B559-772D986BF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435" y="2668555"/>
            <a:ext cx="5839273" cy="307730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6016D40-7303-1540-00DE-C6B5E344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  <a:br>
              <a:rPr kumimoji="1" lang="en-US" altLang="zh-CN" dirty="0"/>
            </a:br>
            <a:r>
              <a:rPr kumimoji="1" lang="en-US" altLang="zh-CN" dirty="0"/>
              <a:t>5.1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约束的最小二乘学习法</a:t>
            </a:r>
          </a:p>
        </p:txBody>
      </p:sp>
    </p:spTree>
    <p:extLst>
      <p:ext uri="{BB962C8B-B14F-4D97-AF65-F5344CB8AC3E}">
        <p14:creationId xmlns:p14="http://schemas.microsoft.com/office/powerpoint/2010/main" val="285416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CA8DF5-8DAE-3D47-C4CA-3F37D584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5" y="1831047"/>
            <a:ext cx="5141167" cy="49039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F58188-36FD-D737-6A5C-7BCE68C0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896" y="2575250"/>
            <a:ext cx="5240278" cy="320312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C27EBB1-1206-F641-11CB-C06AF413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  <a:br>
              <a:rPr kumimoji="1" lang="en-US" altLang="zh-CN" dirty="0"/>
            </a:br>
            <a:r>
              <a:rPr kumimoji="1" lang="en-US" altLang="zh-CN" dirty="0"/>
              <a:t>5.1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约束的最小二乘学习法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25AFA1EF-A479-D8C3-774E-FB9781422F61}"/>
              </a:ext>
            </a:extLst>
          </p:cNvPr>
          <p:cNvCxnSpPr>
            <a:cxnSpLocks/>
          </p:cNvCxnSpPr>
          <p:nvPr/>
        </p:nvCxnSpPr>
        <p:spPr>
          <a:xfrm flipH="1" flipV="1">
            <a:off x="9963866" y="3952251"/>
            <a:ext cx="503853" cy="20527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17A88E2-9286-20DA-2BEB-CB4B4553E35A}"/>
              </a:ext>
            </a:extLst>
          </p:cNvPr>
          <p:cNvSpPr txBox="1"/>
          <p:nvPr/>
        </p:nvSpPr>
        <p:spPr>
          <a:xfrm>
            <a:off x="10552922" y="3937519"/>
            <a:ext cx="1268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在坐标轴上，所以参数为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714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81B07F-0D05-A13B-F4E9-4F78FCC8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97" y="1642187"/>
            <a:ext cx="4048919" cy="50839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9709D2-03D6-58D2-A06E-AC0D59C9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56" y="1651520"/>
            <a:ext cx="6478674" cy="5057193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0233B41-8124-5CB7-78BE-BA7E2EB74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  <a:br>
              <a:rPr kumimoji="1" lang="en-US" altLang="zh-CN" dirty="0"/>
            </a:br>
            <a:r>
              <a:rPr kumimoji="1" lang="en-US" altLang="zh-CN" dirty="0"/>
              <a:t>5.1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约束的最小二乘学习的求解方法</a:t>
            </a:r>
          </a:p>
        </p:txBody>
      </p:sp>
    </p:spTree>
    <p:extLst>
      <p:ext uri="{BB962C8B-B14F-4D97-AF65-F5344CB8AC3E}">
        <p14:creationId xmlns:p14="http://schemas.microsoft.com/office/powerpoint/2010/main" val="1016863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607808E9-FF13-4ADD-E776-5865006D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  <a:br>
              <a:rPr kumimoji="1" lang="en-US" altLang="zh-CN" dirty="0"/>
            </a:br>
            <a:r>
              <a:rPr kumimoji="1" lang="en-US" altLang="zh-CN" dirty="0"/>
              <a:t>5.1</a:t>
            </a:r>
            <a:r>
              <a:rPr kumimoji="1" lang="zh-CN" altLang="en-US" dirty="0"/>
              <a:t> 通过稀疏学习进行特征选择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9E2F02-F988-8C19-8864-AFD30282A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49" y="1710064"/>
            <a:ext cx="6174726" cy="502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84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EC606E-79E9-4188-4F24-D971CE85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19" y="2291832"/>
            <a:ext cx="11074400" cy="1714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CB1438-A5D1-544E-DAF9-DF8D8526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60" y="4231808"/>
            <a:ext cx="9952653" cy="139561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C86E1E6-5C74-54C3-7305-7D6E24E0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第五章 稀疏学习</a:t>
            </a:r>
          </a:p>
        </p:txBody>
      </p:sp>
    </p:spTree>
    <p:extLst>
      <p:ext uri="{BB962C8B-B14F-4D97-AF65-F5344CB8AC3E}">
        <p14:creationId xmlns:p14="http://schemas.microsoft.com/office/powerpoint/2010/main" val="315470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A0D3A-8D9B-C63E-C87D-F97FA04E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第一章 什么是机器学习</a:t>
            </a:r>
            <a:br>
              <a:rPr kumimoji="1" lang="en-US" altLang="zh-CN" dirty="0"/>
            </a:br>
            <a:r>
              <a:rPr kumimoji="1" lang="en-US" altLang="zh-CN" dirty="0"/>
              <a:t>1.2</a:t>
            </a:r>
            <a:r>
              <a:rPr kumimoji="1" lang="zh-CN" altLang="en-US" dirty="0"/>
              <a:t> 机器学习任务的例子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36868-150A-64D8-4E42-736F57D8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2204326"/>
            <a:ext cx="10792408" cy="40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0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5389C3-F2C1-4F87-A621-6BAC7C6F8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118" y="104619"/>
            <a:ext cx="4432041" cy="668585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74E5884-2FB2-3640-086F-3D7CBDD6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</a:p>
        </p:txBody>
      </p:sp>
    </p:spTree>
    <p:extLst>
      <p:ext uri="{BB962C8B-B14F-4D97-AF65-F5344CB8AC3E}">
        <p14:creationId xmlns:p14="http://schemas.microsoft.com/office/powerpoint/2010/main" val="891024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D71ADE-0068-E1B3-2F60-70B1B728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98" y="74644"/>
            <a:ext cx="4239888" cy="675315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52E7647-4613-DFF2-1B19-8EFED3C1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6.1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损失最小化学习</a:t>
            </a:r>
          </a:p>
        </p:txBody>
      </p:sp>
    </p:spTree>
    <p:extLst>
      <p:ext uri="{BB962C8B-B14F-4D97-AF65-F5344CB8AC3E}">
        <p14:creationId xmlns:p14="http://schemas.microsoft.com/office/powerpoint/2010/main" val="139018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52E7647-4613-DFF2-1B19-8EFED3C1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6.1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损失最小化学习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52A6B6-6FF2-548D-2938-62E28686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095" y="139959"/>
            <a:ext cx="6052522" cy="65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18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C900D5A-4567-1DCC-AEA7-3DD6B44B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6.2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Huber</a:t>
            </a:r>
            <a:r>
              <a:rPr kumimoji="1" lang="zh-CN" altLang="en-US" dirty="0"/>
              <a:t>损失最小化学习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4E1701-8D62-C1C8-A80E-578519CF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" y="1826884"/>
            <a:ext cx="5539273" cy="29053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0A4BA4-7ACA-C5A8-BAF3-5133A4C0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16" y="269729"/>
            <a:ext cx="4709135" cy="58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4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558C40-71B9-B5C6-FE13-E6758B52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1808586"/>
            <a:ext cx="5579876" cy="49094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ED6882-B495-1E3C-0725-0D9C2AF2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752" y="1194318"/>
            <a:ext cx="4625649" cy="556104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F3A033A-EB74-CE52-1852-59982AF1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6.2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Huber</a:t>
            </a:r>
            <a:r>
              <a:rPr kumimoji="1" lang="zh-CN" altLang="en-US" dirty="0"/>
              <a:t>损失最小化学习</a:t>
            </a:r>
          </a:p>
        </p:txBody>
      </p:sp>
    </p:spTree>
    <p:extLst>
      <p:ext uri="{BB962C8B-B14F-4D97-AF65-F5344CB8AC3E}">
        <p14:creationId xmlns:p14="http://schemas.microsoft.com/office/powerpoint/2010/main" val="259176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935767-D34B-73E5-606A-E1284F46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97" y="1707501"/>
            <a:ext cx="4613641" cy="49732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57B972-8EEE-C739-D4CE-61ECCF7B5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762" y="1642188"/>
            <a:ext cx="6155864" cy="512250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E4E9329-1055-380D-8918-214C962F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6.3</a:t>
            </a:r>
            <a:r>
              <a:rPr kumimoji="1" lang="zh-CN" altLang="en-US" dirty="0"/>
              <a:t> 图基损失最小化学习</a:t>
            </a:r>
          </a:p>
        </p:txBody>
      </p:sp>
    </p:spTree>
    <p:extLst>
      <p:ext uri="{BB962C8B-B14F-4D97-AF65-F5344CB8AC3E}">
        <p14:creationId xmlns:p14="http://schemas.microsoft.com/office/powerpoint/2010/main" val="2934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BD7EAD-9EFE-474C-629C-3189CBB7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8" y="1656832"/>
            <a:ext cx="7670800" cy="1155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D14C17-1240-E958-6E0E-A9541D2C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47" y="2755436"/>
            <a:ext cx="5054081" cy="391594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99291A5-1D4A-68FF-C3D9-20A53A4F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第六章 鲁棒学习</a:t>
            </a:r>
            <a:br>
              <a:rPr kumimoji="1" lang="en-US" altLang="zh-CN" dirty="0"/>
            </a:br>
            <a:r>
              <a:rPr kumimoji="1" lang="en-US" altLang="zh-CN" dirty="0"/>
              <a:t>6.4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en-US" altLang="zh-CN" baseline="-25000" dirty="0"/>
              <a:t>1</a:t>
            </a:r>
            <a:r>
              <a:rPr kumimoji="1" lang="zh-CN" altLang="en-US" dirty="0"/>
              <a:t>约束的</a:t>
            </a:r>
            <a:r>
              <a:rPr kumimoji="1" lang="en-US" altLang="zh-CN" dirty="0"/>
              <a:t>Huber</a:t>
            </a:r>
            <a:r>
              <a:rPr kumimoji="1" lang="zh-CN" altLang="en-US" dirty="0"/>
              <a:t>损失最小化学习</a:t>
            </a:r>
          </a:p>
        </p:txBody>
      </p:sp>
    </p:spTree>
    <p:extLst>
      <p:ext uri="{BB962C8B-B14F-4D97-AF65-F5344CB8AC3E}">
        <p14:creationId xmlns:p14="http://schemas.microsoft.com/office/powerpoint/2010/main" val="3610117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5C7969-EC1A-B935-99C8-BFAAD01F2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3" y="221398"/>
            <a:ext cx="10229732" cy="63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33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3B6CCB-31D2-EE9E-D137-E6359FA80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6" y="1695828"/>
            <a:ext cx="4488024" cy="504065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62B69FB-05D8-9A3F-ECF9-DCE9ACF0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第七章 基于最小二乘法的分类</a:t>
            </a:r>
            <a:br>
              <a:rPr kumimoji="1" lang="en-US" altLang="zh-CN" dirty="0"/>
            </a:br>
            <a:r>
              <a:rPr kumimoji="1" lang="en-US" altLang="zh-CN" dirty="0"/>
              <a:t>7.1</a:t>
            </a:r>
            <a:r>
              <a:rPr kumimoji="1" lang="zh-CN" altLang="en-US" dirty="0"/>
              <a:t> 最小二乘分类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DB0CF5-9181-B079-6F29-811436DE1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590" y="1894115"/>
            <a:ext cx="6467086" cy="45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5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8C9967-1EDE-6EE8-D8E2-F9B45C1C6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0" y="1828799"/>
            <a:ext cx="7038038" cy="44893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E9AEF5-AEA6-E2C5-B769-1E6FBC1C4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76" y="3181739"/>
            <a:ext cx="4912149" cy="284091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3E97713-E39A-76CA-84F3-D5FE4862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第七章 基于最小二乘法的分类</a:t>
            </a:r>
            <a:br>
              <a:rPr kumimoji="1" lang="en-US" altLang="zh-CN" dirty="0"/>
            </a:br>
            <a:r>
              <a:rPr kumimoji="1" lang="en-US" altLang="zh-CN" dirty="0"/>
              <a:t>7.1</a:t>
            </a:r>
            <a:r>
              <a:rPr kumimoji="1" lang="zh-CN" altLang="en-US" dirty="0"/>
              <a:t> 最小二乘分类</a:t>
            </a:r>
          </a:p>
        </p:txBody>
      </p:sp>
    </p:spTree>
    <p:extLst>
      <p:ext uri="{BB962C8B-B14F-4D97-AF65-F5344CB8AC3E}">
        <p14:creationId xmlns:p14="http://schemas.microsoft.com/office/powerpoint/2010/main" val="338671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4F1A00-9572-E0AE-8AA5-825CE8E4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2" y="2052672"/>
            <a:ext cx="4702629" cy="27697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3C0536-3D09-B7D3-443D-B576F928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43" y="1165325"/>
            <a:ext cx="6140839" cy="15404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B20BFE-180E-D747-2DF3-73F35265A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08" y="3101195"/>
            <a:ext cx="6136433" cy="342932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182B6AA-C206-7FE5-EF2B-9C4957C0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第二章 学习模型</a:t>
            </a:r>
            <a:br>
              <a:rPr kumimoji="1" lang="en-US" altLang="zh-CN" dirty="0"/>
            </a:br>
            <a:r>
              <a:rPr kumimoji="1" lang="en-US" altLang="zh-CN" dirty="0"/>
              <a:t>2.1</a:t>
            </a:r>
            <a:r>
              <a:rPr kumimoji="1" lang="zh-CN" altLang="en-US" dirty="0"/>
              <a:t> 线性模型</a:t>
            </a:r>
          </a:p>
        </p:txBody>
      </p:sp>
    </p:spTree>
    <p:extLst>
      <p:ext uri="{BB962C8B-B14F-4D97-AF65-F5344CB8AC3E}">
        <p14:creationId xmlns:p14="http://schemas.microsoft.com/office/powerpoint/2010/main" val="204160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C24885-4F79-CA18-E77B-9503CBCA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19" y="1203648"/>
            <a:ext cx="3932462" cy="540242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A5FD2CF-DC05-B16B-5431-1ABE1251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第七章 基于最小二乘法的分类</a:t>
            </a:r>
            <a:br>
              <a:rPr kumimoji="1" lang="en-US" altLang="zh-CN" dirty="0"/>
            </a:br>
            <a:r>
              <a:rPr kumimoji="1" lang="en-US" altLang="zh-CN" dirty="0"/>
              <a:t>7.2</a:t>
            </a:r>
            <a:r>
              <a:rPr kumimoji="1" lang="zh-CN" altLang="en-US" dirty="0"/>
              <a:t> </a:t>
            </a:r>
            <a:r>
              <a:rPr kumimoji="1" lang="en-US" altLang="zh-CN" dirty="0"/>
              <a:t>0/1</a:t>
            </a:r>
            <a:r>
              <a:rPr kumimoji="1" lang="zh-CN" altLang="en-US" dirty="0"/>
              <a:t>损失和间隔</a:t>
            </a:r>
          </a:p>
        </p:txBody>
      </p:sp>
    </p:spTree>
    <p:extLst>
      <p:ext uri="{BB962C8B-B14F-4D97-AF65-F5344CB8AC3E}">
        <p14:creationId xmlns:p14="http://schemas.microsoft.com/office/powerpoint/2010/main" val="287636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A5FD2CF-DC05-B16B-5431-1ABE1251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第七章 基于最小二乘法的分类</a:t>
            </a:r>
            <a:br>
              <a:rPr kumimoji="1" lang="en-US" altLang="zh-CN" dirty="0"/>
            </a:br>
            <a:r>
              <a:rPr kumimoji="1" lang="en-US" altLang="zh-CN" dirty="0"/>
              <a:t>7.2</a:t>
            </a:r>
            <a:r>
              <a:rPr kumimoji="1" lang="zh-CN" altLang="en-US" dirty="0"/>
              <a:t> </a:t>
            </a:r>
            <a:r>
              <a:rPr kumimoji="1" lang="en-US" altLang="zh-CN" dirty="0"/>
              <a:t>0/1</a:t>
            </a:r>
            <a:r>
              <a:rPr kumimoji="1" lang="zh-CN" altLang="en-US" dirty="0"/>
              <a:t>损失和间隔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A7C4FA-63D2-525F-5E69-76ED2C39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2409908"/>
            <a:ext cx="5384800" cy="30741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EA4600-73FD-EB41-DF9D-D27BED908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72" y="1110344"/>
            <a:ext cx="6647391" cy="55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8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964564-7820-6870-CEF9-9FD3D5500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0" y="2364047"/>
            <a:ext cx="5708650" cy="29118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EF8BFF-FA22-6B3C-7A64-8E9E82EF8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30" y="1287623"/>
            <a:ext cx="4457801" cy="19338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BFDB4D-F648-4243-853A-51868C890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39" y="3568648"/>
            <a:ext cx="5658367" cy="255417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C7BF8D7-249F-A803-BC55-13A8408F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第七章 基于最小二乘法的分类</a:t>
            </a:r>
            <a:br>
              <a:rPr kumimoji="1" lang="en-US" altLang="zh-CN" dirty="0"/>
            </a:br>
            <a:r>
              <a:rPr kumimoji="1" lang="en-US" altLang="zh-CN" dirty="0"/>
              <a:t>7.3</a:t>
            </a:r>
            <a:r>
              <a:rPr kumimoji="1" lang="zh-CN" altLang="en-US" dirty="0"/>
              <a:t> 多分类的情形</a:t>
            </a:r>
          </a:p>
        </p:txBody>
      </p:sp>
    </p:spTree>
    <p:extLst>
      <p:ext uri="{BB962C8B-B14F-4D97-AF65-F5344CB8AC3E}">
        <p14:creationId xmlns:p14="http://schemas.microsoft.com/office/powerpoint/2010/main" val="1997780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9B088-0B05-9305-B8D2-43C6169E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8.1</a:t>
            </a:r>
            <a:r>
              <a:rPr kumimoji="1" lang="zh-CN" altLang="en-US" dirty="0"/>
              <a:t> 间隔最大化分类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97617-885E-02C0-7FD4-5E74DB94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34" y="1595533"/>
            <a:ext cx="3216860" cy="51792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ABC1E4-3510-F0DC-93D2-01F53971A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31" y="1642188"/>
            <a:ext cx="3128200" cy="5075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DFE246-07FD-FB0A-8161-B4DE84179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697" y="1586203"/>
            <a:ext cx="3360328" cy="51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28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A7734-C3DF-5273-84DA-39081A03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8.2</a:t>
            </a:r>
            <a:r>
              <a:rPr kumimoji="1" lang="zh-CN" altLang="en-US" dirty="0"/>
              <a:t> 支持向量机分类的求解方法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EE8A24-55EA-5A25-732D-EDBEBF4F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76" y="1800807"/>
            <a:ext cx="3007912" cy="49079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C7B694-D176-9466-F5F2-CDF375D5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223" y="1744824"/>
            <a:ext cx="3600155" cy="49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87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29F5C9-AFCE-7E89-F97F-2D6929F5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5" y="1100222"/>
            <a:ext cx="4534569" cy="563648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742ED19E-E221-E99C-8EC9-1DEF4991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8.3</a:t>
            </a:r>
            <a:r>
              <a:rPr kumimoji="1" lang="zh-CN" altLang="en-US" dirty="0"/>
              <a:t> 稀疏性</a:t>
            </a:r>
          </a:p>
        </p:txBody>
      </p:sp>
    </p:spTree>
    <p:extLst>
      <p:ext uri="{BB962C8B-B14F-4D97-AF65-F5344CB8AC3E}">
        <p14:creationId xmlns:p14="http://schemas.microsoft.com/office/powerpoint/2010/main" val="137611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42ED19E-E221-E99C-8EC9-1DEF4991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8.4</a:t>
            </a:r>
            <a:r>
              <a:rPr kumimoji="1" lang="zh-CN" altLang="en-US" dirty="0"/>
              <a:t> 使用核映射的非线性模型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EBA83-5A69-43B1-3789-3A87A00E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1" y="1838130"/>
            <a:ext cx="3669728" cy="4506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F40D4E-60CE-CF1D-D2C6-7AE7EF3DC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236" y="1927226"/>
            <a:ext cx="4333651" cy="42962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820525-7C3E-7EC9-9503-E7CEE7D2E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254" y="1632857"/>
            <a:ext cx="3860460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42ED19E-E221-E99C-8EC9-1DEF4991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8.5</a:t>
            </a:r>
            <a:r>
              <a:rPr kumimoji="1" lang="zh-CN" altLang="en-US" dirty="0"/>
              <a:t> 使用 </a:t>
            </a:r>
            <a:r>
              <a:rPr kumimoji="1" lang="en-US" altLang="zh-CN" dirty="0"/>
              <a:t>hinge</a:t>
            </a:r>
            <a:r>
              <a:rPr kumimoji="1" lang="zh-CN" altLang="en-US" dirty="0"/>
              <a:t> 损失最小化学习来解释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B95CDC-F426-D840-A0F6-B9EA19C7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83" y="1670180"/>
            <a:ext cx="3152333" cy="49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06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42ED19E-E221-E99C-8EC9-1DEF4991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第八章 支持向量机分类</a:t>
            </a:r>
            <a:br>
              <a:rPr kumimoji="1" lang="en-US" altLang="zh-CN" dirty="0"/>
            </a:br>
            <a:r>
              <a:rPr kumimoji="1" lang="en-US" altLang="zh-CN" dirty="0"/>
              <a:t>8.6</a:t>
            </a:r>
            <a:r>
              <a:rPr kumimoji="1" lang="zh-CN" altLang="en-US" dirty="0"/>
              <a:t> 使用 </a:t>
            </a:r>
            <a:r>
              <a:rPr kumimoji="1" lang="en-US" altLang="zh-CN" dirty="0"/>
              <a:t>Ramp</a:t>
            </a:r>
            <a:r>
              <a:rPr kumimoji="1" lang="zh-CN" altLang="en-US" dirty="0"/>
              <a:t> 损失的鲁棒学习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D25481-8AD9-BC34-7AE7-67B053FB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8" y="1616723"/>
            <a:ext cx="5388909" cy="51013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8FD796-9AA8-D124-9DD7-315CE267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18" y="1735495"/>
            <a:ext cx="3953957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9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A0D8AA-807A-7D7B-F44D-39B053A5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98" y="1771754"/>
            <a:ext cx="7667052" cy="487164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</a:p>
        </p:txBody>
      </p:sp>
    </p:spTree>
    <p:extLst>
      <p:ext uri="{BB962C8B-B14F-4D97-AF65-F5344CB8AC3E}">
        <p14:creationId xmlns:p14="http://schemas.microsoft.com/office/powerpoint/2010/main" val="299724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43991B-0C01-AD9D-F0FB-33BFF41E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9" y="1724985"/>
            <a:ext cx="6300351" cy="47983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E79A69-8314-43D0-4DE0-E1932F1F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103" y="2758179"/>
            <a:ext cx="4726183" cy="2591524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89C5C09-746C-0DF4-447D-5F5E5D0E3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第二章 学习模型</a:t>
            </a:r>
            <a:br>
              <a:rPr kumimoji="1" lang="en-US" altLang="zh-CN" dirty="0"/>
            </a:br>
            <a:r>
              <a:rPr kumimoji="1" lang="en-US" altLang="zh-CN" dirty="0"/>
              <a:t>2.2</a:t>
            </a:r>
            <a:r>
              <a:rPr kumimoji="1" lang="zh-CN" altLang="en-US" dirty="0"/>
              <a:t> 核模型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1744CF9-9806-269F-2E1C-80B898971905}"/>
              </a:ext>
            </a:extLst>
          </p:cNvPr>
          <p:cNvCxnSpPr/>
          <p:nvPr/>
        </p:nvCxnSpPr>
        <p:spPr>
          <a:xfrm>
            <a:off x="1101012" y="2967135"/>
            <a:ext cx="517849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3EB2E4F-A51A-280C-1C5B-53FF027D4D01}"/>
              </a:ext>
            </a:extLst>
          </p:cNvPr>
          <p:cNvCxnSpPr>
            <a:cxnSpLocks/>
          </p:cNvCxnSpPr>
          <p:nvPr/>
        </p:nvCxnSpPr>
        <p:spPr>
          <a:xfrm>
            <a:off x="748086" y="3300009"/>
            <a:ext cx="554443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072A0BA-1B1F-C335-EA7E-2A6D7A672566}"/>
              </a:ext>
            </a:extLst>
          </p:cNvPr>
          <p:cNvCxnSpPr>
            <a:cxnSpLocks/>
          </p:cNvCxnSpPr>
          <p:nvPr/>
        </p:nvCxnSpPr>
        <p:spPr>
          <a:xfrm>
            <a:off x="736055" y="3624861"/>
            <a:ext cx="327046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75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9.1</a:t>
            </a:r>
            <a:r>
              <a:rPr kumimoji="1" lang="zh-CN" altLang="en-US" dirty="0"/>
              <a:t> 剪枝分类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4F11EB-58F5-9552-7DC5-3E1E1367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8" y="1733708"/>
            <a:ext cx="5309439" cy="48816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60DDFA-F12D-B190-4227-020B5655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882" y="206306"/>
            <a:ext cx="4750405" cy="63997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8E6817-6DDC-7785-AE1E-95437992E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568" y="6367971"/>
            <a:ext cx="3654490" cy="4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9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Bagging</a:t>
            </a:r>
            <a:r>
              <a:rPr kumimoji="1" lang="zh-CN" altLang="en-US" dirty="0"/>
              <a:t> 学习法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8100C8-D651-923B-1626-47784799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1" y="1867899"/>
            <a:ext cx="4633925" cy="47661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F51D06-DA4D-41A3-7A58-ABE88503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099" y="83974"/>
            <a:ext cx="4027243" cy="31709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62C18D-7815-EF71-E5E4-4756D20A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515" y="3470987"/>
            <a:ext cx="6103277" cy="321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Bagging</a:t>
            </a:r>
            <a:r>
              <a:rPr kumimoji="1" lang="zh-CN" altLang="en-US" dirty="0"/>
              <a:t> 学习法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BA780C-9FA3-81E7-9CB2-92F11A05E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1887861"/>
            <a:ext cx="5336722" cy="25721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D87C73-6BF0-A829-7C73-7EE8247A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99" y="121297"/>
            <a:ext cx="5146809" cy="66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9.2</a:t>
            </a:r>
            <a:r>
              <a:rPr kumimoji="1" lang="zh-CN" altLang="en-US" dirty="0"/>
              <a:t> </a:t>
            </a:r>
            <a:r>
              <a:rPr kumimoji="1" lang="en-US" altLang="zh-CN" dirty="0"/>
              <a:t>Bagging</a:t>
            </a:r>
            <a:r>
              <a:rPr kumimoji="1" lang="zh-CN" altLang="en-US" dirty="0"/>
              <a:t> 学习法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1DA45F-DCA1-1CD7-F2B6-223314F9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9" y="2049081"/>
            <a:ext cx="7193903" cy="17065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023093-45FA-0AD5-3640-60F95578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16" y="3829618"/>
            <a:ext cx="4552950" cy="2805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547B33-37DA-6675-C6CB-B6DE8D998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781" y="1511560"/>
            <a:ext cx="4552191" cy="38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9.3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Boosting</a:t>
            </a:r>
            <a:r>
              <a:rPr kumimoji="1" lang="zh-CN" altLang="en-US" dirty="0"/>
              <a:t> 学习法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A21986-670D-D0B7-6D7C-811B8B79A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0" y="1692827"/>
            <a:ext cx="3990406" cy="4866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5A4D79-5776-C222-1A56-8079C601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30" y="186611"/>
            <a:ext cx="3796125" cy="654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5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第九章 集成分类</a:t>
            </a:r>
            <a:br>
              <a:rPr kumimoji="1" lang="en-US" altLang="zh-CN" dirty="0"/>
            </a:br>
            <a:r>
              <a:rPr kumimoji="1" lang="en-US" altLang="zh-CN" dirty="0"/>
              <a:t>9.3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Boosting</a:t>
            </a:r>
            <a:r>
              <a:rPr kumimoji="1" lang="zh-CN" altLang="en-US" dirty="0"/>
              <a:t> 学习法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F43B33-C706-A9EA-61D4-A382F269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277" y="223935"/>
            <a:ext cx="5283200" cy="63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67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第十章 概率分类法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3BA6CE-D324-F62B-9589-85613740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12" y="1927549"/>
            <a:ext cx="6832600" cy="1752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0B2BA8-19A0-4E86-87EA-C6A94308010D}"/>
              </a:ext>
            </a:extLst>
          </p:cNvPr>
          <p:cNvSpPr txBox="1"/>
          <p:nvPr/>
        </p:nvSpPr>
        <p:spPr>
          <a:xfrm>
            <a:off x="1110343" y="4488025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参考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白话机器学习的数学</a:t>
            </a:r>
            <a:r>
              <a:rPr kumimoji="1" lang="en-US" altLang="zh-CN" dirty="0"/>
              <a:t>》3.5 </a:t>
            </a:r>
            <a:r>
              <a:rPr kumimoji="1" lang="zh-CN" altLang="en-US" dirty="0"/>
              <a:t>逻辑回归</a:t>
            </a:r>
          </a:p>
        </p:txBody>
      </p:sp>
    </p:spTree>
    <p:extLst>
      <p:ext uri="{BB962C8B-B14F-4D97-AF65-F5344CB8AC3E}">
        <p14:creationId xmlns:p14="http://schemas.microsoft.com/office/powerpoint/2010/main" val="3026489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序列数据的分类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020172-61E7-9E06-CC74-7C28CD32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9" y="1386232"/>
            <a:ext cx="3489648" cy="52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序列数据的分类</a:t>
            </a:r>
            <a:br>
              <a:rPr kumimoji="1" lang="en-US" altLang="zh-CN" dirty="0"/>
            </a:br>
            <a:r>
              <a:rPr kumimoji="1" lang="en-US" altLang="zh-CN" dirty="0"/>
              <a:t>11.1</a:t>
            </a:r>
            <a:r>
              <a:rPr kumimoji="1" lang="zh-CN" altLang="en-US" dirty="0"/>
              <a:t> 序列数据的模型化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DD54DE-9D70-826B-9984-A685DD7F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4" y="1578956"/>
            <a:ext cx="3236620" cy="52043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60E916-A63C-B67D-7114-66C7E2FC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86" y="1670177"/>
            <a:ext cx="4134116" cy="50758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7D9B4E-4F23-593E-A61A-B42B2F7C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4" y="1754154"/>
            <a:ext cx="4062181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序列数据的分类</a:t>
            </a:r>
            <a:br>
              <a:rPr kumimoji="1" lang="en-US" altLang="zh-CN" dirty="0"/>
            </a:br>
            <a:r>
              <a:rPr kumimoji="1" lang="en-US" altLang="zh-CN" dirty="0"/>
              <a:t>11.2</a:t>
            </a:r>
            <a:r>
              <a:rPr kumimoji="1" lang="zh-CN" altLang="en-US" dirty="0"/>
              <a:t> 条件随机场模型的学习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804C77-F401-5BB9-D8B8-AF82F6369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378" y="2276668"/>
            <a:ext cx="4907662" cy="34100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511FDE-20F4-3DB7-BDCF-B7136624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7" y="2065151"/>
            <a:ext cx="6994849" cy="357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9DC4DC-2FE6-822B-8934-2E4ACCFB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69" y="2169578"/>
            <a:ext cx="2951423" cy="12906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8E025A-695E-1571-1359-005898E0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99" y="1722972"/>
            <a:ext cx="6592280" cy="466530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A4FE1F7-C13E-01E5-F205-879B6443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第二章 学习模型</a:t>
            </a:r>
            <a:br>
              <a:rPr kumimoji="1" lang="en-US" altLang="zh-CN" dirty="0"/>
            </a:br>
            <a:r>
              <a:rPr kumimoji="1" lang="en-US" altLang="zh-CN" dirty="0"/>
              <a:t>2.3</a:t>
            </a:r>
            <a:r>
              <a:rPr kumimoji="1" lang="zh-CN" altLang="en-US" dirty="0"/>
              <a:t> 层级模型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D8B01357-DB44-5D53-3B9B-E24BC5261AEB}"/>
              </a:ext>
            </a:extLst>
          </p:cNvPr>
          <p:cNvCxnSpPr>
            <a:cxnSpLocks/>
          </p:cNvCxnSpPr>
          <p:nvPr/>
        </p:nvCxnSpPr>
        <p:spPr>
          <a:xfrm>
            <a:off x="7134725" y="5197642"/>
            <a:ext cx="540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01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第十一章 序列数据的分类</a:t>
            </a:r>
            <a:br>
              <a:rPr kumimoji="1" lang="en-US" altLang="zh-CN" dirty="0"/>
            </a:br>
            <a:r>
              <a:rPr kumimoji="1" lang="en-US" altLang="zh-CN" dirty="0"/>
              <a:t>11.3</a:t>
            </a:r>
            <a:r>
              <a:rPr kumimoji="1" lang="zh-CN" altLang="en-US" dirty="0"/>
              <a:t> 对标签序列进行预测的学习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5D5B3E-79F5-0A13-C18B-92E6918D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62" y="1636090"/>
            <a:ext cx="6736992" cy="50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EE4AD7-330B-89D1-5BCC-4ED7379D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30" y="783770"/>
            <a:ext cx="10751544" cy="53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7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第十二章 异常检测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ED9600-74C2-3188-79AC-74E4581A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06" y="1469126"/>
            <a:ext cx="6891417" cy="52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63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第十二章 异常检测</a:t>
            </a:r>
            <a:br>
              <a:rPr kumimoji="1" lang="en-US" altLang="zh-CN" dirty="0"/>
            </a:br>
            <a:r>
              <a:rPr kumimoji="1" lang="en-US" altLang="zh-CN" dirty="0"/>
              <a:t>12.1</a:t>
            </a:r>
            <a:r>
              <a:rPr kumimoji="1" lang="zh-CN" altLang="en-US" dirty="0"/>
              <a:t> 局部异常因子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4CC71B-96B6-6A59-55DD-BEFF5E9C8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1559806"/>
            <a:ext cx="3373506" cy="51395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C422E3-7FC2-F1F0-BDBA-1FD9255D4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90" y="2186523"/>
            <a:ext cx="7638660" cy="36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8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第十二章 异常检测</a:t>
            </a:r>
            <a:br>
              <a:rPr kumimoji="1" lang="en-US" altLang="zh-CN" dirty="0"/>
            </a:br>
            <a:r>
              <a:rPr kumimoji="1" lang="en-US" altLang="zh-CN" dirty="0"/>
              <a:t>12.2</a:t>
            </a:r>
            <a:r>
              <a:rPr kumimoji="1" lang="zh-CN" altLang="en-US" dirty="0"/>
              <a:t> 支持向量机的异常检测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84865C-DFA1-D737-C8C8-31D72C53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8" y="1595536"/>
            <a:ext cx="3284413" cy="51878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305789-2C62-1A36-94CC-B6D80A75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388" y="1927604"/>
            <a:ext cx="7442718" cy="28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225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/>
              <a:t>第十二章 </a:t>
            </a:r>
            <a:r>
              <a:rPr kumimoji="1" lang="zh-CN" altLang="en-US" dirty="0"/>
              <a:t>异常检测</a:t>
            </a:r>
            <a:br>
              <a:rPr kumimoji="1" lang="en-US" altLang="zh-CN" dirty="0"/>
            </a:br>
            <a:r>
              <a:rPr kumimoji="1" lang="en-US" altLang="zh-CN" dirty="0"/>
              <a:t>12.3</a:t>
            </a:r>
            <a:r>
              <a:rPr kumimoji="1" lang="zh-CN" altLang="en-US" dirty="0"/>
              <a:t> 基于密度比的异常检测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783065-1CC0-ED80-F842-B011C46F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989" y="279918"/>
            <a:ext cx="4123843" cy="63821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BBDBF3-DD9A-71B3-624B-5FCA7F4BF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63" y="1699413"/>
            <a:ext cx="5349308" cy="50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8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第十三章 无监督降维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3CAA84-2F8A-2112-1329-7ECF0AF02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47" y="1384394"/>
            <a:ext cx="3643870" cy="53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23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第十三章 无监督降维</a:t>
            </a:r>
            <a:br>
              <a:rPr kumimoji="1" lang="en-US" altLang="zh-CN" dirty="0"/>
            </a:br>
            <a:r>
              <a:rPr kumimoji="1" lang="en-US" altLang="zh-CN" dirty="0"/>
              <a:t>13.1</a:t>
            </a:r>
            <a:r>
              <a:rPr kumimoji="1" lang="zh-CN" altLang="en-US" dirty="0"/>
              <a:t> 线性降维的原理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52657C-5C3A-96F5-1E18-529F86169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627376"/>
            <a:ext cx="6567408" cy="4260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EA6F76-1242-DA2D-11A7-DFD0997B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060" y="335903"/>
            <a:ext cx="4906456" cy="62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1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第十三章 无监督降维</a:t>
            </a:r>
            <a:br>
              <a:rPr kumimoji="1" lang="en-US" altLang="zh-CN" dirty="0"/>
            </a:br>
            <a:r>
              <a:rPr kumimoji="1" lang="en-US" altLang="zh-CN" dirty="0"/>
              <a:t>13.2</a:t>
            </a:r>
            <a:r>
              <a:rPr kumimoji="1" lang="zh-CN" altLang="en-US" dirty="0"/>
              <a:t> 主成分分析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401AB1-7DC3-FF65-FCA9-62D5ABA5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90" y="1670179"/>
            <a:ext cx="3226271" cy="51225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3EC5D9-3ACD-42F9-209A-0B05153C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881" y="5244318"/>
            <a:ext cx="3628831" cy="785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0905E3-697B-7983-A08C-2F1D589AF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237" y="1735493"/>
            <a:ext cx="4405694" cy="51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第十三章 无监督降维</a:t>
            </a:r>
            <a:br>
              <a:rPr kumimoji="1" lang="en-US" altLang="zh-CN" dirty="0"/>
            </a:br>
            <a:r>
              <a:rPr kumimoji="1" lang="en-US" altLang="zh-CN" dirty="0"/>
              <a:t>13.3</a:t>
            </a:r>
            <a:r>
              <a:rPr kumimoji="1" lang="zh-CN" altLang="en-US" dirty="0"/>
              <a:t> 局部保持投影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87A21B-E80C-C6CD-751E-0E2C3C60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2" y="1576872"/>
            <a:ext cx="4640820" cy="52811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C69E92-0DEC-A2BA-0E0B-EB5550CC5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641" y="1446244"/>
            <a:ext cx="5254589" cy="52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D88E03-AF48-DB39-E566-2CF0A617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76" y="709126"/>
            <a:ext cx="10054111" cy="50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789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第十三章 无监督降维</a:t>
            </a:r>
            <a:br>
              <a:rPr kumimoji="1" lang="en-US" altLang="zh-CN" dirty="0"/>
            </a:br>
            <a:r>
              <a:rPr kumimoji="1" lang="en-US" altLang="zh-CN" dirty="0"/>
              <a:t>13.4</a:t>
            </a:r>
            <a:r>
              <a:rPr kumimoji="1" lang="zh-CN" altLang="en-US" dirty="0"/>
              <a:t> 核函数主成分分析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80215F-3D6E-32F1-ED3B-EB6B1F2B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7" y="1556380"/>
            <a:ext cx="5675393" cy="51803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93C84A-CD6F-137B-B04C-6D18CA80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734" y="391885"/>
            <a:ext cx="5212818" cy="62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4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第十三章 无监督降维</a:t>
            </a:r>
            <a:br>
              <a:rPr kumimoji="1" lang="en-US" altLang="zh-CN" dirty="0"/>
            </a:br>
            <a:r>
              <a:rPr kumimoji="1" lang="en-US" altLang="zh-CN" dirty="0"/>
              <a:t>13.5</a:t>
            </a:r>
            <a:r>
              <a:rPr kumimoji="1" lang="zh-CN" altLang="en-US" dirty="0"/>
              <a:t> 拉普拉斯特征映射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FD4269-E63B-5BBA-AC1C-F3CCA2E3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6" y="2315742"/>
            <a:ext cx="10745755" cy="10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59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FD7AD6-5AB4-994B-F8FE-ED751F0F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676400"/>
            <a:ext cx="10629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915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第十四章 聚类</a:t>
            </a:r>
            <a:br>
              <a:rPr kumimoji="1" lang="en-US" altLang="zh-CN" dirty="0"/>
            </a:br>
            <a:r>
              <a:rPr kumimoji="1" lang="en-US" altLang="zh-CN" dirty="0"/>
              <a:t>14.1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 均值聚类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D775A1-ED29-5636-47EC-56D6A707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6" y="1693905"/>
            <a:ext cx="4038970" cy="50054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EC78D8-DBD6-5D95-6F5C-3F511262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281" y="186613"/>
            <a:ext cx="4697441" cy="65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180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第十四章 聚类</a:t>
            </a:r>
            <a:br>
              <a:rPr kumimoji="1" lang="en-US" altLang="zh-CN" dirty="0"/>
            </a:br>
            <a:r>
              <a:rPr kumimoji="1" lang="en-US" altLang="zh-CN" dirty="0"/>
              <a:t>14.2 </a:t>
            </a:r>
            <a:r>
              <a:rPr kumimoji="1" lang="zh-CN" altLang="en-US" dirty="0"/>
              <a:t>核 </a:t>
            </a:r>
            <a:r>
              <a:rPr kumimoji="1" lang="en-US" altLang="zh-CN" dirty="0"/>
              <a:t>K</a:t>
            </a:r>
            <a:r>
              <a:rPr kumimoji="1" lang="zh-CN" altLang="en-US" dirty="0"/>
              <a:t> 均值聚类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9C93B1-18B4-0CA4-DDF3-68B829FD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6" y="1791478"/>
            <a:ext cx="6385544" cy="46093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1EB3D1-621B-1A55-213E-3DD9AAB7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1917722"/>
            <a:ext cx="5427306" cy="31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第十四章 聚类</a:t>
            </a:r>
            <a:br>
              <a:rPr kumimoji="1" lang="en-US" altLang="zh-CN" dirty="0"/>
            </a:br>
            <a:r>
              <a:rPr kumimoji="1" lang="en-US" altLang="zh-CN" dirty="0"/>
              <a:t>14.3 </a:t>
            </a:r>
            <a:r>
              <a:rPr kumimoji="1" lang="zh-CN" altLang="en-US" dirty="0"/>
              <a:t>谱聚类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8FFCF8-F614-2D98-4FB5-E16B8C60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0" y="1625832"/>
            <a:ext cx="5095438" cy="5064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B8B580-2D90-1CE1-ECEE-F3875128A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423" y="149288"/>
            <a:ext cx="5153805" cy="64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15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第十四章 聚类</a:t>
            </a:r>
            <a:br>
              <a:rPr kumimoji="1" lang="en-US" altLang="zh-CN" dirty="0"/>
            </a:br>
            <a:r>
              <a:rPr kumimoji="1" lang="en-US" altLang="zh-CN" dirty="0"/>
              <a:t>14.4</a:t>
            </a:r>
            <a:r>
              <a:rPr kumimoji="1" lang="zh-CN" altLang="en-US" dirty="0"/>
              <a:t> 调整参数的自动选取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CFCB78-38E9-D6F1-D267-3086DD9EC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39" y="2212414"/>
            <a:ext cx="10372531" cy="29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100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593D6E-8741-6441-B2D2-570031B3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55" y="645631"/>
            <a:ext cx="9417092" cy="53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9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第十五章 在线学习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8B08FF-79A7-6258-8EA4-6E8501DC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466" y="261257"/>
            <a:ext cx="6465441" cy="62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3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第十六章 半监督学习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52FBE9-1A1E-4557-1DF3-F8766BCE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93" y="1483566"/>
            <a:ext cx="6837016" cy="510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9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754033-F62B-C9A6-4883-48AD7C93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5" y="1667879"/>
            <a:ext cx="6688331" cy="507325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DAEED95-840A-5323-0175-1C550F80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3.1</a:t>
            </a:r>
            <a:r>
              <a:rPr kumimoji="1" lang="zh-CN" altLang="en-US" dirty="0"/>
              <a:t> 最小二乘学习法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4A8298-BA5D-F287-E2D8-569EF4CDB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809" y="1732547"/>
            <a:ext cx="4909100" cy="40666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33D27D-9C58-2ED2-ED1C-82582F818CF8}"/>
              </a:ext>
            </a:extLst>
          </p:cNvPr>
          <p:cNvSpPr txBox="1"/>
          <p:nvPr/>
        </p:nvSpPr>
        <p:spPr>
          <a:xfrm>
            <a:off x="8154956" y="5934670"/>
            <a:ext cx="2946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 阶矩阵</a:t>
            </a:r>
            <a:endParaRPr kumimoji="1" lang="en-US" altLang="zh-CN" dirty="0"/>
          </a:p>
          <a:p>
            <a:r>
              <a:rPr kumimoji="1" lang="en-US" altLang="zh-CN" dirty="0"/>
              <a:t>n</a:t>
            </a:r>
            <a:r>
              <a:rPr kumimoji="1" lang="zh-CN" altLang="en-US" dirty="0"/>
              <a:t> 表示 </a:t>
            </a:r>
            <a:r>
              <a:rPr kumimoji="1" lang="en-US" altLang="zh-CN" dirty="0"/>
              <a:t>n</a:t>
            </a:r>
            <a:r>
              <a:rPr kumimoji="1" lang="zh-CN" altLang="en-US" dirty="0"/>
              <a:t> 条数据</a:t>
            </a:r>
            <a:br>
              <a:rPr kumimoji="1" lang="en-US" altLang="zh-CN" dirty="0"/>
            </a:br>
            <a:r>
              <a:rPr kumimoji="1" lang="en-US" altLang="zh-CN" dirty="0"/>
              <a:t>b</a:t>
            </a:r>
            <a:r>
              <a:rPr kumimoji="1" lang="zh-CN" altLang="en-US" dirty="0"/>
              <a:t> 表示每条数据有 </a:t>
            </a:r>
            <a:r>
              <a:rPr kumimoji="1" lang="en-US" altLang="zh-CN" dirty="0"/>
              <a:t>b</a:t>
            </a:r>
            <a:r>
              <a:rPr kumimoji="1" lang="zh-CN" altLang="en-US" dirty="0"/>
              <a:t> 个特征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16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第十七章 监督降维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419749-BF6F-8719-A27C-4B336D16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30" y="1506906"/>
            <a:ext cx="6839748" cy="516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335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第十七章 监督降维</a:t>
            </a:r>
            <a:br>
              <a:rPr kumimoji="1" lang="en-US" altLang="zh-CN" dirty="0"/>
            </a:br>
            <a:r>
              <a:rPr kumimoji="1" lang="en-US" altLang="zh-CN" dirty="0"/>
              <a:t>17.1</a:t>
            </a:r>
            <a:r>
              <a:rPr kumimoji="1" lang="zh-CN" altLang="en-US" dirty="0"/>
              <a:t> 与分类问题相对应的判别分析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2E7EC6-DD9E-E92F-E05A-EE6EF8D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" y="2006081"/>
            <a:ext cx="3729134" cy="25350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AB3575-604E-DC01-96DC-86B4BA73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42" y="1716832"/>
            <a:ext cx="4459977" cy="25939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005E7E-F56F-41F3-C68B-F05046852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039" y="4561410"/>
            <a:ext cx="6089780" cy="21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6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第十七章 监督降维</a:t>
            </a:r>
            <a:br>
              <a:rPr kumimoji="1" lang="en-US" altLang="zh-CN" dirty="0"/>
            </a:br>
            <a:r>
              <a:rPr kumimoji="1" lang="en-US" altLang="zh-CN" dirty="0"/>
              <a:t>17.2</a:t>
            </a:r>
            <a:r>
              <a:rPr kumimoji="1" lang="zh-CN" altLang="en-US" dirty="0"/>
              <a:t> 充分降维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44F02A-D479-C203-FEDA-A87BAD908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118253"/>
            <a:ext cx="10092612" cy="35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77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第十八章 迁移学习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E63F5F-3E35-6DBC-E75F-7716CFF9D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787" y="1425712"/>
            <a:ext cx="5767438" cy="530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184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AE77E89-AB30-2830-A076-E6E78097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第十九章 多任务学习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839F51-E820-0111-75C9-B37FF8D6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98" y="1538429"/>
            <a:ext cx="7150610" cy="524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095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52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DAEED95-840A-5323-0175-1C550F80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第三章 最小二乘学习法</a:t>
            </a:r>
            <a:br>
              <a:rPr kumimoji="1" lang="en-US" altLang="zh-CN" dirty="0"/>
            </a:br>
            <a:r>
              <a:rPr kumimoji="1" lang="en-US" altLang="zh-CN" dirty="0"/>
              <a:t>3.1</a:t>
            </a:r>
            <a:r>
              <a:rPr kumimoji="1" lang="zh-CN" altLang="en-US" dirty="0"/>
              <a:t> 最小二乘学习法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32B849-A578-DA27-1F17-0B784CEA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75" y="2164702"/>
            <a:ext cx="5569961" cy="34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5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941</Words>
  <Application>Microsoft Macintosh PowerPoint</Application>
  <PresentationFormat>宽屏</PresentationFormat>
  <Paragraphs>87</Paragraphs>
  <Slides>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89" baseType="lpstr">
      <vt:lpstr>等线</vt:lpstr>
      <vt:lpstr>等线 Light</vt:lpstr>
      <vt:lpstr>Arial</vt:lpstr>
      <vt:lpstr>Office 主题​​</vt:lpstr>
      <vt:lpstr>图解机器学习</vt:lpstr>
      <vt:lpstr>第一章 什么是机器学习 1.1 学习的种类</vt:lpstr>
      <vt:lpstr>第一章 什么是机器学习 1.2 机器学习任务的例子</vt:lpstr>
      <vt:lpstr>第二章 学习模型 2.1 线性模型</vt:lpstr>
      <vt:lpstr>第二章 学习模型 2.2 核模型</vt:lpstr>
      <vt:lpstr>第二章 学习模型 2.3 层级模型</vt:lpstr>
      <vt:lpstr>PowerPoint 演示文稿</vt:lpstr>
      <vt:lpstr>第三章 最小二乘学习法 3.1 最小二乘学习法</vt:lpstr>
      <vt:lpstr>第三章 最小二乘学习法 3.1 最小二乘学习法</vt:lpstr>
      <vt:lpstr>第三章 最小二乘学习法 3.1 最小二乘学习法</vt:lpstr>
      <vt:lpstr>第三章 最小二乘学习法 3.1 最小二乘学习法</vt:lpstr>
      <vt:lpstr>第三章 最小二乘学习法 3.2 最小二乘解的性质</vt:lpstr>
      <vt:lpstr>第三章 最小二乘学习法 3.3 大规模数据的学习算法</vt:lpstr>
      <vt:lpstr>第三章 最小二乘学习法 3.3 大规模数据的学习算法</vt:lpstr>
      <vt:lpstr>第四章 带有约束条件的最小二乘法</vt:lpstr>
      <vt:lpstr>第四章 带有约束条件的最小二乘法 4.1 部分空间约束的最小二乘学习法</vt:lpstr>
      <vt:lpstr>第四章 带有约束条件的最小二乘法 4.2 l2约束的最小二乘学习法</vt:lpstr>
      <vt:lpstr>第四章 带有约束条件的最小二乘法 4.2 l2约束的最小二乘学习法</vt:lpstr>
      <vt:lpstr>第四章 带有约束条件的最小二乘法 4.2 l2约束的最小二乘学习法</vt:lpstr>
      <vt:lpstr>第四章 带有约束条件的最小二乘法 4.3 模型选择</vt:lpstr>
      <vt:lpstr>第四章 带有约束条件的最小二乘法 4.3 模型选择</vt:lpstr>
      <vt:lpstr>第四章 带有约束条件的最小二乘法 4.3 模型选择</vt:lpstr>
      <vt:lpstr>第四章 带有约束条件的最小二乘法 4.3 模型选择</vt:lpstr>
      <vt:lpstr>第五章 稀疏学习</vt:lpstr>
      <vt:lpstr>第五章 稀疏学习 5.1 l1约束的最小二乘学习法</vt:lpstr>
      <vt:lpstr>第五章 稀疏学习 5.1 l1约束的最小二乘学习法</vt:lpstr>
      <vt:lpstr>第五章 稀疏学习 5.1 l1约束的最小二乘学习的求解方法</vt:lpstr>
      <vt:lpstr>第五章 稀疏学习 5.1 通过稀疏学习进行特征选择</vt:lpstr>
      <vt:lpstr>第五章 稀疏学习</vt:lpstr>
      <vt:lpstr>第六章 鲁棒学习</vt:lpstr>
      <vt:lpstr>第六章 鲁棒学习 6.1 l1损失最小化学习</vt:lpstr>
      <vt:lpstr>第六章 鲁棒学习 6.1 l1损失最小化学习</vt:lpstr>
      <vt:lpstr>第六章 鲁棒学习 6.2 Huber损失最小化学习</vt:lpstr>
      <vt:lpstr>第六章 鲁棒学习 6.2 Huber损失最小化学习</vt:lpstr>
      <vt:lpstr>第六章 鲁棒学习 6.3 图基损失最小化学习</vt:lpstr>
      <vt:lpstr>第六章 鲁棒学习 6.4 l1约束的Huber损失最小化学习</vt:lpstr>
      <vt:lpstr>PowerPoint 演示文稿</vt:lpstr>
      <vt:lpstr>第七章 基于最小二乘法的分类 7.1 最小二乘分类</vt:lpstr>
      <vt:lpstr>第七章 基于最小二乘法的分类 7.1 最小二乘分类</vt:lpstr>
      <vt:lpstr>第七章 基于最小二乘法的分类 7.2 0/1损失和间隔</vt:lpstr>
      <vt:lpstr>第七章 基于最小二乘法的分类 7.2 0/1损失和间隔</vt:lpstr>
      <vt:lpstr>第七章 基于最小二乘法的分类 7.3 多分类的情形</vt:lpstr>
      <vt:lpstr>第八章 支持向量机分类 8.1 间隔最大化分类</vt:lpstr>
      <vt:lpstr>第八章 支持向量机分类 8.2 支持向量机分类的求解方法</vt:lpstr>
      <vt:lpstr>第八章 支持向量机分类 8.3 稀疏性</vt:lpstr>
      <vt:lpstr>第八章 支持向量机分类 8.4 使用核映射的非线性模型</vt:lpstr>
      <vt:lpstr>第八章 支持向量机分类 8.5 使用 hinge 损失最小化学习来解释</vt:lpstr>
      <vt:lpstr>第八章 支持向量机分类 8.6 使用 Ramp 损失的鲁棒学习</vt:lpstr>
      <vt:lpstr>第九章 集成分类</vt:lpstr>
      <vt:lpstr>第九章 集成分类 9.1 剪枝分类</vt:lpstr>
      <vt:lpstr>第九章 集成分类 9.2 Bagging 学习法</vt:lpstr>
      <vt:lpstr>第九章 集成分类 9.2 Bagging 学习法</vt:lpstr>
      <vt:lpstr>第九章 集成分类 9.2 Bagging 学习法</vt:lpstr>
      <vt:lpstr>第九章 集成分类 9.3 Boosting 学习法</vt:lpstr>
      <vt:lpstr>第九章 集成分类 9.3 Boosting 学习法</vt:lpstr>
      <vt:lpstr>第十章 概率分类法</vt:lpstr>
      <vt:lpstr>第十一章 序列数据的分类</vt:lpstr>
      <vt:lpstr>第十一章 序列数据的分类 11.1 序列数据的模型化</vt:lpstr>
      <vt:lpstr>第十一章 序列数据的分类 11.2 条件随机场模型的学习</vt:lpstr>
      <vt:lpstr>第十一章 序列数据的分类 11.3 对标签序列进行预测的学习</vt:lpstr>
      <vt:lpstr>PowerPoint 演示文稿</vt:lpstr>
      <vt:lpstr>第十二章 异常检测</vt:lpstr>
      <vt:lpstr>第十二章 异常检测 12.1 局部异常因子</vt:lpstr>
      <vt:lpstr>第十二章 异常检测 12.2 支持向量机的异常检测</vt:lpstr>
      <vt:lpstr>第十二章 异常检测 12.3 基于密度比的异常检测</vt:lpstr>
      <vt:lpstr>第十三章 无监督降维</vt:lpstr>
      <vt:lpstr>第十三章 无监督降维 13.1 线性降维的原理</vt:lpstr>
      <vt:lpstr>第十三章 无监督降维 13.2 主成分分析</vt:lpstr>
      <vt:lpstr>第十三章 无监督降维 13.3 局部保持投影</vt:lpstr>
      <vt:lpstr>第十三章 无监督降维 13.4 核函数主成分分析</vt:lpstr>
      <vt:lpstr>第十三章 无监督降维 13.5 拉普拉斯特征映射</vt:lpstr>
      <vt:lpstr>PowerPoint 演示文稿</vt:lpstr>
      <vt:lpstr>第十四章 聚类 14.1 K 均值聚类</vt:lpstr>
      <vt:lpstr>第十四章 聚类 14.2 核 K 均值聚类</vt:lpstr>
      <vt:lpstr>第十四章 聚类 14.3 谱聚类</vt:lpstr>
      <vt:lpstr>第十四章 聚类 14.4 调整参数的自动选取</vt:lpstr>
      <vt:lpstr>PowerPoint 演示文稿</vt:lpstr>
      <vt:lpstr>第十五章 在线学习</vt:lpstr>
      <vt:lpstr>第十六章 半监督学习</vt:lpstr>
      <vt:lpstr>第十七章 监督降维</vt:lpstr>
      <vt:lpstr>第十七章 监督降维 17.1 与分类问题相对应的判别分析</vt:lpstr>
      <vt:lpstr>第十七章 监督降维 17.2 充分降维</vt:lpstr>
      <vt:lpstr>第十八章 迁移学习</vt:lpstr>
      <vt:lpstr>第十九章 多任务学习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图解机器学习</dc:title>
  <dc:creator>Microsoft Office User</dc:creator>
  <cp:lastModifiedBy>Microsoft Office User</cp:lastModifiedBy>
  <cp:revision>260</cp:revision>
  <dcterms:created xsi:type="dcterms:W3CDTF">2025-02-08T06:22:36Z</dcterms:created>
  <dcterms:modified xsi:type="dcterms:W3CDTF">2025-02-11T13:06:30Z</dcterms:modified>
</cp:coreProperties>
</file>